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89" r:id="rId2"/>
    <p:sldId id="262" r:id="rId3"/>
    <p:sldId id="477" r:id="rId4"/>
    <p:sldId id="318" r:id="rId5"/>
    <p:sldId id="457" r:id="rId6"/>
    <p:sldId id="465" r:id="rId7"/>
    <p:sldId id="471" r:id="rId8"/>
    <p:sldId id="483" r:id="rId9"/>
    <p:sldId id="479" r:id="rId10"/>
    <p:sldId id="480" r:id="rId11"/>
    <p:sldId id="472" r:id="rId12"/>
    <p:sldId id="473" r:id="rId13"/>
    <p:sldId id="474" r:id="rId14"/>
    <p:sldId id="475" r:id="rId15"/>
    <p:sldId id="476" r:id="rId16"/>
    <p:sldId id="481" r:id="rId17"/>
    <p:sldId id="482" r:id="rId18"/>
    <p:sldId id="469" r:id="rId19"/>
    <p:sldId id="463" r:id="rId20"/>
    <p:sldId id="462" r:id="rId21"/>
    <p:sldId id="478" r:id="rId22"/>
    <p:sldId id="265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87" autoAdjust="0"/>
    <p:restoredTop sz="78121" autoAdjust="0"/>
  </p:normalViewPr>
  <p:slideViewPr>
    <p:cSldViewPr snapToGrid="0">
      <p:cViewPr varScale="1">
        <p:scale>
          <a:sx n="43" d="100"/>
          <a:sy n="43" d="100"/>
        </p:scale>
        <p:origin x="200" y="56"/>
      </p:cViewPr>
      <p:guideLst>
        <p:guide orient="horz" pos="22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50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140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000" dirty="0"/>
              <a:t>我们提出了</a:t>
            </a:r>
            <a:r>
              <a:rPr lang="en-US" altLang="zh-CN" sz="1000" dirty="0" err="1"/>
              <a:t>BTmPG</a:t>
            </a:r>
            <a:r>
              <a:rPr lang="en-US" altLang="zh-CN" sz="1000" dirty="0"/>
              <a:t> (</a:t>
            </a:r>
            <a:r>
              <a:rPr lang="en-US" altLang="zh-CN" sz="1000" dirty="0" err="1"/>
              <a:t>BackTranslation</a:t>
            </a:r>
            <a:r>
              <a:rPr lang="en-US" altLang="zh-CN" sz="1000" dirty="0"/>
              <a:t> guided multi-round</a:t>
            </a:r>
            <a:r>
              <a:rPr lang="zh-CN" altLang="en-US" sz="1000" dirty="0"/>
              <a:t>改述生成</a:t>
            </a:r>
            <a:r>
              <a:rPr lang="en-US" altLang="zh-CN" sz="1000" dirty="0"/>
              <a:t>)</a:t>
            </a:r>
            <a:r>
              <a:rPr lang="zh-CN" altLang="en-US" sz="1000" dirty="0"/>
              <a:t>，该方法利用多轮改述生成来提高多样性，并利用反向翻译来保留语义信息。</a:t>
            </a:r>
            <a:endParaRPr lang="en-US" altLang="zh-CN" sz="1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19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943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105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227888"/>
            <a:chOff x="0" y="-53985"/>
            <a:chExt cx="12204000" cy="122788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      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1791335" cy="3371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94708"/>
            <a:ext cx="12204000" cy="4719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504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23919" y="1403570"/>
            <a:ext cx="11944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Pushing Paraphrase Away from Original Sentence:</a:t>
            </a:r>
          </a:p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Multi-Round Paraphrase Generation Approach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8436211" y="5401537"/>
            <a:ext cx="3618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ACL-2021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02427" y="6048079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Zicong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Dou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406397" y="4895261"/>
            <a:ext cx="7199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4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Code</a:t>
            </a:r>
            <a:r>
              <a:rPr lang="zh-CN" altLang="en-US" sz="2400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  <a:r>
              <a:rPr lang="en-US" altLang="zh-CN" sz="2400" dirty="0"/>
              <a:t> 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https://github.com/L-Zhe/BTmPG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6" y="5974489"/>
            <a:ext cx="828000" cy="828000"/>
          </a:xfrm>
          <a:prstGeom prst="rect">
            <a:avLst/>
          </a:prstGeom>
        </p:spPr>
      </p:pic>
      <p:pic>
        <p:nvPicPr>
          <p:cNvPr id="25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676" y="598356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52" y="6051173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21" y="5983567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CF1664A-96D5-47C6-9C00-42062CF2EC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4660" y="2655101"/>
            <a:ext cx="9860406" cy="21177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C50EAB3-623A-4736-B7E7-9E770083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Paraphrase Model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EFD0D3B-42A8-4F59-95D0-9D7B86C31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690" y="2050472"/>
            <a:ext cx="7635874" cy="370498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AE377B8-B964-4136-8A4A-4CCCF4E6EA08}"/>
              </a:ext>
            </a:extLst>
          </p:cNvPr>
          <p:cNvSpPr/>
          <p:nvPr/>
        </p:nvSpPr>
        <p:spPr>
          <a:xfrm>
            <a:off x="706582" y="2604655"/>
            <a:ext cx="997527" cy="1260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BA0314-A424-4FDB-A1DB-4A0F2A7A84EE}"/>
              </a:ext>
            </a:extLst>
          </p:cNvPr>
          <p:cNvSpPr txBox="1"/>
          <p:nvPr/>
        </p:nvSpPr>
        <p:spPr>
          <a:xfrm>
            <a:off x="762000" y="2896439"/>
            <a:ext cx="117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encoder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001D52E-CBD7-4502-8233-4570D562B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93" y="2616722"/>
            <a:ext cx="390580" cy="40010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03D7A3F5-FE7C-40AC-84AC-84D940E040C0}"/>
              </a:ext>
            </a:extLst>
          </p:cNvPr>
          <p:cNvCxnSpPr/>
          <p:nvPr/>
        </p:nvCxnSpPr>
        <p:spPr>
          <a:xfrm>
            <a:off x="135893" y="3235036"/>
            <a:ext cx="570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C2D2ADE-AF7F-41CE-8B31-EAAFA250199C}"/>
              </a:ext>
            </a:extLst>
          </p:cNvPr>
          <p:cNvCxnSpPr>
            <a:cxnSpLocks/>
          </p:cNvCxnSpPr>
          <p:nvPr/>
        </p:nvCxnSpPr>
        <p:spPr>
          <a:xfrm flipV="1">
            <a:off x="1860913" y="2880278"/>
            <a:ext cx="581891" cy="402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8F2271C-E639-48C8-BA70-B203CB354254}"/>
              </a:ext>
            </a:extLst>
          </p:cNvPr>
          <p:cNvCxnSpPr/>
          <p:nvPr/>
        </p:nvCxnSpPr>
        <p:spPr>
          <a:xfrm>
            <a:off x="1884218" y="3429000"/>
            <a:ext cx="539318" cy="405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D2638DF9-5C1A-488B-988F-6684B9F4A5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58" r="17147" b="3729"/>
          <a:stretch/>
        </p:blipFill>
        <p:spPr>
          <a:xfrm>
            <a:off x="2672959" y="2529215"/>
            <a:ext cx="304436" cy="37152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F643912-3A1F-46CA-8170-9B24166F28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575" y="3654994"/>
            <a:ext cx="447149" cy="40555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300A8AB-6FED-4774-A953-2A28EECAC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505" y="2896439"/>
            <a:ext cx="495020" cy="482946"/>
          </a:xfrm>
          <a:prstGeom prst="rect">
            <a:avLst/>
          </a:prstGeom>
        </p:spPr>
      </p:pic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C0A7505-9960-4DD7-BA39-2D1533B60AFE}"/>
              </a:ext>
            </a:extLst>
          </p:cNvPr>
          <p:cNvCxnSpPr>
            <a:stCxn id="17" idx="3"/>
          </p:cNvCxnSpPr>
          <p:nvPr/>
        </p:nvCxnSpPr>
        <p:spPr>
          <a:xfrm>
            <a:off x="3028724" y="3857771"/>
            <a:ext cx="806966" cy="202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DFF48D27-BF93-4747-93AE-A5F871EAEB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057" y="2626248"/>
            <a:ext cx="428685" cy="39058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B40DEA95-A7E5-44AB-8135-5F7D91511B20}"/>
              </a:ext>
            </a:extLst>
          </p:cNvPr>
          <p:cNvSpPr txBox="1"/>
          <p:nvPr/>
        </p:nvSpPr>
        <p:spPr>
          <a:xfrm>
            <a:off x="4873449" y="2281489"/>
            <a:ext cx="138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paraphrase encoder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EEFEC1D-BEF2-4637-93CE-3E6028B4B0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447" y="6293212"/>
            <a:ext cx="4489459" cy="32067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DC1A13F-8DE3-4915-9EA2-01BCBB2560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7725" y="6299519"/>
            <a:ext cx="2124371" cy="3143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7A6BF9F-B184-49FE-8404-72D6726EC9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183" y="5693695"/>
            <a:ext cx="1238194" cy="4306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843B8C6-FDF1-4C26-B536-1301C7E4F7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08454" y="2092595"/>
            <a:ext cx="457416" cy="5336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9BC8C9C-E8BB-47B9-8500-E442C66BC4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7076" y="3385876"/>
            <a:ext cx="495020" cy="4537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419D74-7824-42B6-B41C-FE6838D27D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78024" y="2092595"/>
            <a:ext cx="369719" cy="469258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C9E3063-B54E-4926-91F3-2473140FD73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38528" y="2390379"/>
            <a:ext cx="400106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C50EAB3-623A-4736-B7E7-9E770083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Paraphrase Model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4CF0C4-8EC1-444C-84E7-418E71358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83" y="4910603"/>
            <a:ext cx="4277322" cy="44773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DD0E9C-D39F-4793-A503-96C03FE29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39" y="5665972"/>
            <a:ext cx="2581635" cy="3810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A2676E-5185-45FB-BB96-F0E1AE5F5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655" y="5562997"/>
            <a:ext cx="346364" cy="43061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56851E6-2D42-42F5-91EB-6955998A52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876" y="5610912"/>
            <a:ext cx="433887" cy="39870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013A3BA-A536-46F4-A2BE-2D1A8DEA1B8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74" b="17231"/>
          <a:stretch/>
        </p:blipFill>
        <p:spPr>
          <a:xfrm>
            <a:off x="591683" y="6138687"/>
            <a:ext cx="2748818" cy="33100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1B5661-A3F0-4AC4-B9E3-E8BB061052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21" t="11324" r="7481"/>
          <a:stretch/>
        </p:blipFill>
        <p:spPr>
          <a:xfrm>
            <a:off x="3484211" y="6138687"/>
            <a:ext cx="1563103" cy="39870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6F9E1AF6-E677-466B-B1BA-F7F5A943D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2445" y="1823337"/>
            <a:ext cx="5279106" cy="11815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DD99526-10C8-4F40-A2DE-EC26E84BA8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642" y="4379102"/>
            <a:ext cx="1379517" cy="44773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9E2F9188-58F0-4742-8EA5-6F57B5FC00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9611" y="1339721"/>
            <a:ext cx="1773143" cy="372699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FD79A2E4-1185-4454-A47A-44D3C6F3DF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2754" y="1339721"/>
            <a:ext cx="4325464" cy="36045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8858CEF7-D014-4616-9F24-69C11B01C8F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52407" y="3273379"/>
            <a:ext cx="5241464" cy="430458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F3391451-4F4C-4BDC-89AD-BE9E7FE9E9A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7606"/>
          <a:stretch/>
        </p:blipFill>
        <p:spPr>
          <a:xfrm>
            <a:off x="5117759" y="3931598"/>
            <a:ext cx="6548401" cy="102289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61E0A153-D9B7-4507-868C-D4BB7A86F6F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2357"/>
          <a:stretch/>
        </p:blipFill>
        <p:spPr>
          <a:xfrm>
            <a:off x="5559611" y="5793968"/>
            <a:ext cx="5116246" cy="689438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C7F5039B-A406-4A47-9AD9-AA0D6BE7DA6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-1" r="7892" b="-16848"/>
          <a:stretch/>
        </p:blipFill>
        <p:spPr>
          <a:xfrm>
            <a:off x="5729795" y="5241860"/>
            <a:ext cx="2109121" cy="45035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0EBA20F9-87BD-4C3D-BEF9-2A5D8F54FD2C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930" t="-961"/>
          <a:stretch/>
        </p:blipFill>
        <p:spPr>
          <a:xfrm>
            <a:off x="7838916" y="5266925"/>
            <a:ext cx="2307689" cy="3308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806E30-D5DD-4F64-8109-8C206D87C44F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8572"/>
          <a:stretch/>
        </p:blipFill>
        <p:spPr>
          <a:xfrm>
            <a:off x="856213" y="1094260"/>
            <a:ext cx="4321623" cy="34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6695282-567A-49D6-8018-631F62A2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" t="3784" r="824" b="16646"/>
          <a:stretch/>
        </p:blipFill>
        <p:spPr>
          <a:xfrm>
            <a:off x="289132" y="1047734"/>
            <a:ext cx="9031496" cy="3019764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CC50EAB3-623A-4736-B7E7-9E770083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Paraphrase Model</a:t>
            </a:r>
            <a:endParaRPr lang="zh-CN" altLang="en-US" dirty="0"/>
          </a:p>
        </p:txBody>
      </p:sp>
      <p:sp>
        <p:nvSpPr>
          <p:cNvPr id="9" name="圆角矩形 5">
            <a:extLst>
              <a:ext uri="{FF2B5EF4-FFF2-40B4-BE49-F238E27FC236}">
                <a16:creationId xmlns:a16="http://schemas.microsoft.com/office/drawing/2014/main" id="{B7337571-8BC4-49B7-B074-908F99A6E7BD}"/>
              </a:ext>
            </a:extLst>
          </p:cNvPr>
          <p:cNvSpPr/>
          <p:nvPr/>
        </p:nvSpPr>
        <p:spPr>
          <a:xfrm>
            <a:off x="591683" y="2344117"/>
            <a:ext cx="2774972" cy="69302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794ABAB-E7CE-4513-8842-95A45B5299B8}"/>
              </a:ext>
            </a:extLst>
          </p:cNvPr>
          <p:cNvCxnSpPr>
            <a:cxnSpLocks/>
          </p:cNvCxnSpPr>
          <p:nvPr/>
        </p:nvCxnSpPr>
        <p:spPr>
          <a:xfrm>
            <a:off x="1869457" y="3037141"/>
            <a:ext cx="0" cy="1565830"/>
          </a:xfrm>
          <a:prstGeom prst="straightConnector1">
            <a:avLst/>
          </a:prstGeom>
          <a:ln w="44450">
            <a:solidFill>
              <a:srgbClr val="C0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252DFE2F-09CA-41ED-BFD6-40A029A0D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90" y="4585080"/>
            <a:ext cx="4201111" cy="41915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79BF5E-F4FF-4984-9911-82C14A89B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32" y="5051798"/>
            <a:ext cx="5975824" cy="124141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68042C2-D626-4995-849B-782850B97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996" y="3984124"/>
            <a:ext cx="5143380" cy="9541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7647AAF-732B-4C7E-9656-23F2ACB6E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996" y="5004238"/>
            <a:ext cx="5382376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1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6695282-567A-49D6-8018-631F62A2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" t="3784" r="824" b="16646"/>
          <a:stretch/>
        </p:blipFill>
        <p:spPr>
          <a:xfrm>
            <a:off x="289132" y="1047734"/>
            <a:ext cx="9031496" cy="3019764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CC50EAB3-623A-4736-B7E7-9E770083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Back-Translation Model</a:t>
            </a:r>
            <a:endParaRPr lang="zh-CN" altLang="en-US" dirty="0"/>
          </a:p>
        </p:txBody>
      </p:sp>
      <p:sp>
        <p:nvSpPr>
          <p:cNvPr id="9" name="圆角矩形 5">
            <a:extLst>
              <a:ext uri="{FF2B5EF4-FFF2-40B4-BE49-F238E27FC236}">
                <a16:creationId xmlns:a16="http://schemas.microsoft.com/office/drawing/2014/main" id="{B7337571-8BC4-49B7-B074-908F99A6E7BD}"/>
              </a:ext>
            </a:extLst>
          </p:cNvPr>
          <p:cNvSpPr/>
          <p:nvPr/>
        </p:nvSpPr>
        <p:spPr>
          <a:xfrm>
            <a:off x="3449783" y="2355273"/>
            <a:ext cx="1277774" cy="68186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794ABAB-E7CE-4513-8842-95A45B5299B8}"/>
              </a:ext>
            </a:extLst>
          </p:cNvPr>
          <p:cNvCxnSpPr>
            <a:cxnSpLocks/>
          </p:cNvCxnSpPr>
          <p:nvPr/>
        </p:nvCxnSpPr>
        <p:spPr>
          <a:xfrm>
            <a:off x="4088670" y="3037141"/>
            <a:ext cx="0" cy="1565830"/>
          </a:xfrm>
          <a:prstGeom prst="straightConnector1">
            <a:avLst/>
          </a:prstGeom>
          <a:ln w="44450">
            <a:solidFill>
              <a:srgbClr val="C0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519FD19C-519F-4642-BD59-FB283DC7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7" y="5361796"/>
            <a:ext cx="3232348" cy="42878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E8863BD-2A42-40C2-8670-407DE43DC8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1176"/>
          <a:stretch/>
        </p:blipFill>
        <p:spPr>
          <a:xfrm>
            <a:off x="4804880" y="4804784"/>
            <a:ext cx="5349668" cy="170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7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6695282-567A-49D6-8018-631F62A2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" t="3784" r="824" b="16646"/>
          <a:stretch/>
        </p:blipFill>
        <p:spPr>
          <a:xfrm>
            <a:off x="279684" y="1534237"/>
            <a:ext cx="7587103" cy="2536818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CC50EAB3-623A-4736-B7E7-9E770083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sp>
        <p:nvSpPr>
          <p:cNvPr id="9" name="圆角矩形 5">
            <a:extLst>
              <a:ext uri="{FF2B5EF4-FFF2-40B4-BE49-F238E27FC236}">
                <a16:creationId xmlns:a16="http://schemas.microsoft.com/office/drawing/2014/main" id="{B7337571-8BC4-49B7-B074-908F99A6E7BD}"/>
              </a:ext>
            </a:extLst>
          </p:cNvPr>
          <p:cNvSpPr/>
          <p:nvPr/>
        </p:nvSpPr>
        <p:spPr>
          <a:xfrm>
            <a:off x="1731120" y="3327450"/>
            <a:ext cx="2212245" cy="34302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794ABAB-E7CE-4513-8842-95A45B5299B8}"/>
              </a:ext>
            </a:extLst>
          </p:cNvPr>
          <p:cNvCxnSpPr>
            <a:cxnSpLocks/>
          </p:cNvCxnSpPr>
          <p:nvPr/>
        </p:nvCxnSpPr>
        <p:spPr>
          <a:xfrm>
            <a:off x="2837243" y="3670474"/>
            <a:ext cx="0" cy="970800"/>
          </a:xfrm>
          <a:prstGeom prst="straightConnector1">
            <a:avLst/>
          </a:prstGeom>
          <a:ln w="44450">
            <a:solidFill>
              <a:srgbClr val="C0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id="{942A2E4B-8169-4F21-9685-93A418A0D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49" y="5550063"/>
            <a:ext cx="4096277" cy="5272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750200E-61C2-4372-B14C-AFBEF151D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803" y="4480837"/>
            <a:ext cx="5293399" cy="10046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52E522B-E387-4C8B-875F-53D5E2445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45" y="5550063"/>
            <a:ext cx="5334744" cy="100026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A2D9FF-DB85-47D9-ADA0-30AAD47BC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80" y="4759302"/>
            <a:ext cx="3458058" cy="4477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7016009-E7A1-4267-A4B6-81970FB9B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836" y="845990"/>
            <a:ext cx="4696480" cy="15242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F30EC3-56D6-4DE3-9CB3-B1AA28C063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7994" y="2327185"/>
            <a:ext cx="4344006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9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C50EAB3-623A-4736-B7E7-9E770083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9B6376-EE2B-4784-9373-22A6CBA25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" t="4853"/>
          <a:stretch/>
        </p:blipFill>
        <p:spPr>
          <a:xfrm>
            <a:off x="110385" y="1607476"/>
            <a:ext cx="6976582" cy="22755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2149AB-3E5E-4CF7-B67B-F500C746E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7" y="4290320"/>
            <a:ext cx="6841790" cy="16806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C7DDE5-C40E-40D5-B8E1-06F9E38C4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018" y="1897485"/>
            <a:ext cx="2431473" cy="6179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949075-6A12-4A72-BEB5-96A97FE78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015" y="2745226"/>
            <a:ext cx="4516600" cy="61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822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99E1FDD-CCE9-491D-9E5A-D21961686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4" y="1298648"/>
            <a:ext cx="10507814" cy="49945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CFA41381-A895-4701-9E99-FB33220A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94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E0FB2A-5C3C-45AD-98DC-187AB839E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3267514"/>
            <a:ext cx="8285427" cy="18494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630E911-38F9-4010-B742-9D70841F91FA}"/>
              </a:ext>
            </a:extLst>
          </p:cNvPr>
          <p:cNvSpPr txBox="1"/>
          <p:nvPr/>
        </p:nvSpPr>
        <p:spPr>
          <a:xfrm>
            <a:off x="471055" y="3074529"/>
            <a:ext cx="61444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One Hot encodings</a:t>
            </a:r>
            <a:r>
              <a:rPr lang="zh-CN" altLang="en-US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8CDB9BE-B1A9-462D-A3B8-6FC90CDC2850}"/>
              </a:ext>
            </a:extLst>
          </p:cNvPr>
          <p:cNvSpPr txBox="1"/>
          <p:nvPr/>
        </p:nvSpPr>
        <p:spPr>
          <a:xfrm>
            <a:off x="471055" y="4994418"/>
            <a:ext cx="10390909" cy="169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teacher-forcing </a:t>
            </a:r>
            <a:r>
              <a:rPr lang="zh-CN" altLang="en-US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在训练网络过程中，每次不使用上一个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state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的输出作为下一个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state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的输入，而是直接使用训练数据的标准答案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(ground truth)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的对应上一项作为下一个</a:t>
            </a:r>
            <a:r>
              <a:rPr lang="en-US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state</a:t>
            </a:r>
            <a:r>
              <a:rPr lang="zh-CN" altLang="zh-CN" sz="2400" kern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的输入。</a:t>
            </a: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7D4D39F-3B4D-4736-9B8D-1914535717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r="3282"/>
          <a:stretch/>
        </p:blipFill>
        <p:spPr bwMode="auto">
          <a:xfrm>
            <a:off x="471055" y="1320005"/>
            <a:ext cx="11596255" cy="1691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9751053-18BB-4766-B921-F6C699623525}"/>
              </a:ext>
            </a:extLst>
          </p:cNvPr>
          <p:cNvSpPr txBox="1"/>
          <p:nvPr/>
        </p:nvSpPr>
        <p:spPr>
          <a:xfrm>
            <a:off x="471055" y="974088"/>
            <a:ext cx="1759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OOV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0211A51-802C-4A8E-9EAA-DDDCF7F53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164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67838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B36569-9D9C-4C82-85BE-96D57F5C4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50" y="1666629"/>
            <a:ext cx="11107700" cy="35247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BF244C-4209-4DF6-AB66-DD66BD2E4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50" y="5301706"/>
            <a:ext cx="11331102" cy="66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5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80ADA7-9199-47A1-887E-89CEF1642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51" y="1490980"/>
            <a:ext cx="5382376" cy="42677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1978454-E8FE-4F2F-8D54-AD7D581E0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40" y="5758776"/>
            <a:ext cx="5449060" cy="7430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FE396CE-DDDD-408C-9B92-D3111ABAD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357" y="4358845"/>
            <a:ext cx="5315692" cy="100979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A59BF33-85A4-4118-932E-A7A64C9237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269" y="5580129"/>
            <a:ext cx="5531422" cy="7506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852A2A-962F-48D7-B249-CAF5D5AF1B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49" t="5787"/>
          <a:stretch/>
        </p:blipFill>
        <p:spPr>
          <a:xfrm>
            <a:off x="6292711" y="1353772"/>
            <a:ext cx="5736980" cy="19444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2C41656-D93A-4789-884C-5405B41A3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6523" y="3298174"/>
            <a:ext cx="5315693" cy="6512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6596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2116859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916985"/>
            <a:ext cx="285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795614"/>
            <a:ext cx="3491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AEA825-9F08-48FE-AF2A-CB2B1D95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834" y="1582420"/>
            <a:ext cx="7296530" cy="38396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D7B7F9-243C-4BEA-8BCF-9B4D7B4C38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73" r="2788" b="-1"/>
          <a:stretch/>
        </p:blipFill>
        <p:spPr>
          <a:xfrm>
            <a:off x="2682349" y="5569527"/>
            <a:ext cx="6281542" cy="6347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93964"/>
            <a:ext cx="10515600" cy="588456"/>
          </a:xfrm>
        </p:spPr>
        <p:txBody>
          <a:bodyPr/>
          <a:lstStyle/>
          <a:p>
            <a: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br>
              <a:rPr lang="en-US" altLang="zh-CN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CBAE21-D455-42D8-B620-4C391AEF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32" y="1487581"/>
            <a:ext cx="5866004" cy="38828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DCCBE6-B214-4725-85AA-23CE26B1A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737" y="2061006"/>
            <a:ext cx="6078564" cy="32603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647FC0-DF2B-44BC-B145-E691C6DB2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8153" y="5507551"/>
            <a:ext cx="6328866" cy="114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7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Thank you</a:t>
            </a:r>
            <a:r>
              <a:rPr lang="zh-CN" altLang="en-US" sz="6000" kern="12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楷体" panose="02010609060101010101" pitchFamily="49" charset="-122"/>
              </a:rPr>
              <a:t>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4CBAE21-D455-42D8-B620-4C391AEFC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7" y="1422839"/>
            <a:ext cx="5866004" cy="388283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DCCBE6-B214-4725-85AA-23CE26B1A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271" y="1640388"/>
            <a:ext cx="6078564" cy="32603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647FC0-DF2B-44BC-B145-E691C6DB2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567" y="5458121"/>
            <a:ext cx="6328866" cy="1140336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1EBE828C-010C-4420-88FA-D349A004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411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Introduction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C81426-A164-4CB9-BA9D-80C27D4E567D}"/>
              </a:ext>
            </a:extLst>
          </p:cNvPr>
          <p:cNvSpPr txBox="1"/>
          <p:nvPr/>
        </p:nvSpPr>
        <p:spPr>
          <a:xfrm>
            <a:off x="256263" y="872324"/>
            <a:ext cx="478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Original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为什么莫迪废除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卢比和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1000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卢比的纸币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为什么突然要发行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2000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卢比纸币呢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? 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405FDB-72F0-4CAE-AF96-0713171AA346}"/>
              </a:ext>
            </a:extLst>
          </p:cNvPr>
          <p:cNvSpPr txBox="1"/>
          <p:nvPr/>
        </p:nvSpPr>
        <p:spPr>
          <a:xfrm>
            <a:off x="6031787" y="1256641"/>
            <a:ext cx="6145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Reference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为什么印度要废除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卢比和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1000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卢比纸币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? 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40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4167" y="2050189"/>
            <a:ext cx="11867833" cy="32932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800" dirty="0">
              <a:latin typeface="Times New Roman Regular" panose="02020603050405020304" charset="0"/>
              <a:cs typeface="Times New Roman Regular" panose="02020603050405020304" charset="0"/>
            </a:endParaRPr>
          </a:p>
          <a:p>
            <a:r>
              <a:rPr lang="zh-CN" altLang="en-US" sz="3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•</a:t>
            </a:r>
            <a:r>
              <a:rPr lang="zh-CN" altLang="en-US" sz="28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</a:t>
            </a:r>
            <a:r>
              <a:rPr lang="en-US" sz="3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We propose </a:t>
            </a:r>
            <a:r>
              <a:rPr lang="en-US" sz="3600" dirty="0" err="1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BTmPG</a:t>
            </a:r>
            <a:r>
              <a:rPr lang="en-US" sz="3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(</a:t>
            </a:r>
            <a:r>
              <a:rPr lang="en-US" sz="3600" dirty="0" err="1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BackTranslation</a:t>
            </a:r>
            <a:r>
              <a:rPr lang="en-US" sz="3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guided multi-round Paraphrase Generation), which leverages </a:t>
            </a:r>
            <a:r>
              <a:rPr lang="en-US" sz="3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multi-round paraphrase</a:t>
            </a:r>
            <a:r>
              <a:rPr lang="en-US" sz="3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generation to improve diversity and employs </a:t>
            </a:r>
            <a:r>
              <a:rPr lang="en-US" sz="3600" dirty="0">
                <a:solidFill>
                  <a:srgbClr val="FF0000"/>
                </a:solidFill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back-translation</a:t>
            </a:r>
            <a:r>
              <a:rPr lang="en-US" sz="3600" dirty="0">
                <a:latin typeface="Times New Roman Regular" panose="02020603050405020304" charset="0"/>
                <a:cs typeface="Times New Roman Regular" panose="02020603050405020304" charset="0"/>
                <a:sym typeface="+mn-ea"/>
              </a:rPr>
              <a:t> to preserve semantic information.</a:t>
            </a:r>
          </a:p>
          <a:p>
            <a:endParaRPr sz="3600" dirty="0">
              <a:latin typeface="Times New Roman Regular" panose="02020603050405020304" charset="0"/>
              <a:cs typeface="Times New Roman Regular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8AFE4C-C301-45DE-8386-55C7609B4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6" t="3505" r="824" b="16646"/>
          <a:stretch/>
        </p:blipFill>
        <p:spPr>
          <a:xfrm>
            <a:off x="0" y="1392267"/>
            <a:ext cx="12140208" cy="4073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22C39FE-1CD8-4069-8D00-1275ECD8C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6" t="-1675" r="599" b="1"/>
          <a:stretch/>
        </p:blipFill>
        <p:spPr>
          <a:xfrm>
            <a:off x="65647" y="5465732"/>
            <a:ext cx="12126353" cy="8408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6695282-567A-49D6-8018-631F62A2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" t="3505" r="824" b="16646"/>
          <a:stretch/>
        </p:blipFill>
        <p:spPr>
          <a:xfrm>
            <a:off x="289132" y="1026952"/>
            <a:ext cx="11613735" cy="3896815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CC50EAB3-623A-4736-B7E7-9E770083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EFE0766-7BB7-45F3-9AEA-8B9F461A3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3" y="4901543"/>
            <a:ext cx="1975995" cy="44789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AC5CCF4-3197-4EAE-8C6B-9C94482AB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8" t="8115" b="-1"/>
          <a:stretch/>
        </p:blipFill>
        <p:spPr>
          <a:xfrm>
            <a:off x="2646218" y="4895722"/>
            <a:ext cx="1669535" cy="4537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C4D3C90-F079-4AB8-A234-5646E9F0D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683" y="5526221"/>
            <a:ext cx="3829584" cy="4667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E41037-EB86-4613-8088-9F0727F0A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132" y="5993011"/>
            <a:ext cx="6222504" cy="70564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D897B2-4ADC-45E2-9324-D4316C6B1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172" y="5122578"/>
            <a:ext cx="6566828" cy="77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2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6695282-567A-49D6-8018-631F62A25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6" t="3784" r="824" b="16646"/>
          <a:stretch/>
        </p:blipFill>
        <p:spPr>
          <a:xfrm>
            <a:off x="289132" y="1047734"/>
            <a:ext cx="9031496" cy="3019764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CC50EAB3-623A-4736-B7E7-9E770083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83" y="554276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Paraphrase Model</a:t>
            </a:r>
            <a:endParaRPr lang="zh-CN" altLang="en-US" dirty="0"/>
          </a:p>
        </p:txBody>
      </p:sp>
      <p:sp>
        <p:nvSpPr>
          <p:cNvPr id="9" name="圆角矩形 5">
            <a:extLst>
              <a:ext uri="{FF2B5EF4-FFF2-40B4-BE49-F238E27FC236}">
                <a16:creationId xmlns:a16="http://schemas.microsoft.com/office/drawing/2014/main" id="{B7337571-8BC4-49B7-B074-908F99A6E7BD}"/>
              </a:ext>
            </a:extLst>
          </p:cNvPr>
          <p:cNvSpPr/>
          <p:nvPr/>
        </p:nvSpPr>
        <p:spPr>
          <a:xfrm>
            <a:off x="591683" y="2344117"/>
            <a:ext cx="2774972" cy="693024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1794ABAB-E7CE-4513-8842-95A45B5299B8}"/>
              </a:ext>
            </a:extLst>
          </p:cNvPr>
          <p:cNvCxnSpPr>
            <a:cxnSpLocks/>
          </p:cNvCxnSpPr>
          <p:nvPr/>
        </p:nvCxnSpPr>
        <p:spPr>
          <a:xfrm>
            <a:off x="1869457" y="3037141"/>
            <a:ext cx="0" cy="1565830"/>
          </a:xfrm>
          <a:prstGeom prst="straightConnector1">
            <a:avLst/>
          </a:prstGeom>
          <a:ln w="44450">
            <a:solidFill>
              <a:srgbClr val="C0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id="{6DD4FA6F-C3A4-4630-B481-C499EC372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1" y="5558281"/>
            <a:ext cx="3893170" cy="50397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0EA2593-1FE2-4514-9F44-9BEF16F2DC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649"/>
          <a:stretch/>
        </p:blipFill>
        <p:spPr>
          <a:xfrm>
            <a:off x="647329" y="4966374"/>
            <a:ext cx="3502816" cy="36933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7757C70-8BB6-4877-A832-6520F030E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958" y="5599361"/>
            <a:ext cx="1222128" cy="50397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352EE1C-9D11-4810-9C7D-F57953D24D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086" y="5547191"/>
            <a:ext cx="2533277" cy="55015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9ABCA7-56FB-49D7-93AC-82D733453B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44" t="11430"/>
          <a:stretch/>
        </p:blipFill>
        <p:spPr>
          <a:xfrm>
            <a:off x="4150145" y="6293212"/>
            <a:ext cx="1425951" cy="40575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475D6C8-58F4-4907-9DF0-7411EF388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9668" y="4952697"/>
            <a:ext cx="390580" cy="37152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AC017F7F-103D-4497-8AB0-D2B09A87F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0145" y="5001921"/>
            <a:ext cx="628775" cy="3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0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9318074-FCC0-496A-B8EC-728CA29710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99"/>
          <a:stretch/>
        </p:blipFill>
        <p:spPr bwMode="auto">
          <a:xfrm>
            <a:off x="775857" y="1722067"/>
            <a:ext cx="5023427" cy="4179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7E813A-51F3-4901-A522-DCCDB90C2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2067"/>
            <a:ext cx="5831723" cy="40770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25E153B6-CAD2-41D4-BF9E-CFBF0CFD5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5764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>
            <a:extLst>
              <a:ext uri="{FF2B5EF4-FFF2-40B4-BE49-F238E27FC236}">
                <a16:creationId xmlns:a16="http://schemas.microsoft.com/office/drawing/2014/main" id="{CC50EAB3-623A-4736-B7E7-9E7700830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4788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7561ED7-FB31-4975-9727-E7DC935DF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3" t="4513" b="3583"/>
          <a:stretch/>
        </p:blipFill>
        <p:spPr>
          <a:xfrm>
            <a:off x="907473" y="1510321"/>
            <a:ext cx="10377054" cy="478289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D42222-4F8F-45B7-AC6A-C2CB4DA6B5C9}"/>
              </a:ext>
            </a:extLst>
          </p:cNvPr>
          <p:cNvSpPr txBox="1"/>
          <p:nvPr/>
        </p:nvSpPr>
        <p:spPr>
          <a:xfrm>
            <a:off x="533399" y="1047734"/>
            <a:ext cx="48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VAE</a:t>
            </a:r>
            <a:r>
              <a:rPr lang="en-US" altLang="zh-CN" sz="2400" b="1" i="0" dirty="0">
                <a:solidFill>
                  <a:srgbClr val="2222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0" dirty="0">
                <a:solidFill>
                  <a:srgbClr val="2222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(Variational Auto-Encoder</a:t>
            </a:r>
            <a:r>
              <a:rPr lang="en-US" altLang="zh-CN" sz="2400" b="1" i="0" dirty="0">
                <a:solidFill>
                  <a:srgbClr val="2222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8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3066</TotalTime>
  <Words>265</Words>
  <Application>Microsoft Office PowerPoint</Application>
  <PresentationFormat>宽屏</PresentationFormat>
  <Paragraphs>60</Paragraphs>
  <Slides>22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Times New Roman Regular</vt:lpstr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Approach</vt:lpstr>
      <vt:lpstr>Approach</vt:lpstr>
      <vt:lpstr> Paraphrase Model</vt:lpstr>
      <vt:lpstr>Approach</vt:lpstr>
      <vt:lpstr>Approach</vt:lpstr>
      <vt:lpstr>Paraphrase Model</vt:lpstr>
      <vt:lpstr>Paraphrase Model</vt:lpstr>
      <vt:lpstr>Paraphrase Model</vt:lpstr>
      <vt:lpstr>Back-Translation Model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窦 紫聪</cp:lastModifiedBy>
  <cp:revision>1520</cp:revision>
  <dcterms:created xsi:type="dcterms:W3CDTF">2021-11-30T11:42:00Z</dcterms:created>
  <dcterms:modified xsi:type="dcterms:W3CDTF">2021-12-28T11:51:39Z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7AC55A9649234C1F91033434A6D75D3E</vt:lpwstr>
  </property>
</Properties>
</file>